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5BDD1-87F3-488F-B7E0-912EE43F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B715DD-1E76-4808-88CE-5708D90DD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05CB4-8626-441D-B5E3-5E0899C0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C6D2A5-0C16-49A7-A013-A420E871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2E518F-4A01-4BC3-B528-28389B60B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17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50111-88F9-4CAE-A77C-4E2DDD88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2E97AC-99FD-495C-BED7-A71CCC889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084283-556B-47A8-9DD2-423393B9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10028-0086-4B14-8AFF-D4B8D823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B99589-41FB-4DE2-97AD-A2F95627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3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C09C41-E1A5-498D-8265-48081CA6D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2C06A3-6F3D-4633-92CB-197458B60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3BF56A-9E2B-4260-B619-109402FC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850E81-277D-4F8C-B51E-951081BE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1F0785-8360-4B48-AA48-099DB5FC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52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6953-E085-4803-8471-550EDD49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17CEAB-1874-402A-8971-F575E6A6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0B71E-6D0E-498A-AEE8-24C8D232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0F29D2-0F1D-42ED-9B44-778B2D64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57182-3404-465B-ABB9-0FF3501A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7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3A832-7325-4D30-B031-E5860574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50E0BA-ECD9-4FC9-B690-A7E753BF5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4E187B-08A3-422E-986E-9C43A869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79069E-8482-4E64-BBB9-494DFB6E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344BCE-2940-4194-8813-00C03265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88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669F7-A9CF-493D-90FB-74A089A5C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3406DC-2703-4A05-BC32-F0484C741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FC8464-BF4C-41E2-B5EC-FC7A8CD9D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608C57-C2EC-45F9-9BB2-5CA5BB493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830EE7-8DA5-49C9-9A56-15F3A30C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E3A9E8-8A40-4932-8C89-5BE9490A0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56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28798-6B3A-4D55-A82C-2D06795CF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257D14-4486-4B18-8148-303CC0C7D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2B52AC-8D8C-4176-8A54-B855E8AB4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B2B697B-519E-4C80-BA91-2B49C2779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475A9A3-B050-45C7-8695-6E8DB84AC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733170-25E4-4139-A98C-7906F051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38872D-7B61-40C4-8FCF-803AFD96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E1E7426-0A32-45CE-B53C-11DD7F7F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1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AB156-42A8-4BC6-8067-2109B818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0B9EFD-C080-4F68-83D3-5E7A3B96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EF4DEC-1393-4702-ABE1-3AA66FEDD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93F9BB-0CBD-4A20-97C2-CC03A6CC3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7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3F9872-D9C8-4409-A28F-032E57C0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A9EE2F4-6383-4641-9114-E0F5415D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F01656C-C846-43D4-9CB6-70998AD3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86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5EAE85-E87F-4D03-849E-C3773E133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D89B91-AD56-4860-94C3-6E905FCB8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59D8BC-C148-4E08-B05A-62639D146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6C7FE-8329-4263-A6D5-2DA707FF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66D4E3-0FD7-48C4-AD97-62058F49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BF17EA-0457-4DA1-9243-FC8D3C6B4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46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CDD19-9FD1-4798-9D1F-49BE32522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8729EB-0CF8-4E6D-8144-E3A476FF3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2BE6A8-522A-4E3F-BB69-C3E920C71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72A349-C7CE-49F6-B51C-6F9D3190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054BFF-E575-4D33-B491-9CA7DF8AB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B77812-A75E-449A-BD94-FE591BCF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56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ED5CBD-E2E5-446F-9374-89497345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0E046E-2A08-4E25-BFCE-7634C408D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51BF7-293D-491E-A5BC-FB0DE95BA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761D3-B61C-4061-8600-6654B95E4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5CA51A-34C5-45B2-A93C-4913FAB7A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1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FC158-88B1-4778-AEA2-8A2941656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111" y="1704254"/>
            <a:ext cx="9144000" cy="1177491"/>
          </a:xfrm>
        </p:spPr>
        <p:txBody>
          <a:bodyPr>
            <a:noAutofit/>
          </a:bodyPr>
          <a:lstStyle/>
          <a:p>
            <a:r>
              <a:rPr lang="ja-JP" altLang="ja-JP" sz="3200" b="1" dirty="0">
                <a:latin typeface="+mn-ea"/>
                <a:ea typeface="+mn-ea"/>
              </a:rPr>
              <a:t>日本</a:t>
            </a:r>
            <a:r>
              <a:rPr lang="en-US" altLang="ja-JP" sz="3200" b="1" dirty="0">
                <a:latin typeface="+mn-ea"/>
                <a:ea typeface="+mn-ea"/>
              </a:rPr>
              <a:t>HPH</a:t>
            </a:r>
            <a:r>
              <a:rPr lang="ja-JP" altLang="ja-JP" sz="3200" b="1" dirty="0">
                <a:latin typeface="+mn-ea"/>
                <a:ea typeface="+mn-ea"/>
              </a:rPr>
              <a:t>ネットワーク</a:t>
            </a:r>
            <a:br>
              <a:rPr lang="ja-JP" altLang="ja-JP" sz="4000" b="1" dirty="0">
                <a:latin typeface="+mn-ea"/>
                <a:ea typeface="+mn-ea"/>
              </a:rPr>
            </a:br>
            <a:r>
              <a:rPr lang="ja-JP" altLang="ja-JP" sz="4400" b="1" dirty="0">
                <a:latin typeface="+mn-ea"/>
                <a:ea typeface="+mn-ea"/>
              </a:rPr>
              <a:t>利益相反（</a:t>
            </a:r>
            <a:r>
              <a:rPr lang="en-US" altLang="ja-JP" sz="4400" b="1" dirty="0">
                <a:latin typeface="+mn-ea"/>
                <a:ea typeface="+mn-ea"/>
              </a:rPr>
              <a:t>COI</a:t>
            </a:r>
            <a:r>
              <a:rPr lang="ja-JP" altLang="ja-JP" sz="4400" b="1" dirty="0">
                <a:latin typeface="+mn-ea"/>
                <a:ea typeface="+mn-ea"/>
              </a:rPr>
              <a:t>）開示</a:t>
            </a:r>
            <a:endParaRPr kumimoji="1" lang="ja-JP" altLang="en-US" sz="4400" b="1" dirty="0">
              <a:latin typeface="+mn-ea"/>
              <a:ea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20740-0722-4F4A-95E4-16A3328D401C}"/>
              </a:ext>
            </a:extLst>
          </p:cNvPr>
          <p:cNvSpPr txBox="1"/>
          <p:nvPr/>
        </p:nvSpPr>
        <p:spPr>
          <a:xfrm>
            <a:off x="10353964" y="138499"/>
            <a:ext cx="183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>
                <a:latin typeface="+mn-ea"/>
              </a:rPr>
              <a:t>様式</a:t>
            </a:r>
            <a:r>
              <a:rPr lang="en-US" altLang="ja-JP" dirty="0">
                <a:latin typeface="+mn-ea"/>
              </a:rPr>
              <a:t>1-1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32D3BB-59BA-4099-A5C2-B9DE509F02E8}"/>
              </a:ext>
            </a:extLst>
          </p:cNvPr>
          <p:cNvSpPr txBox="1"/>
          <p:nvPr/>
        </p:nvSpPr>
        <p:spPr>
          <a:xfrm>
            <a:off x="73891" y="138499"/>
            <a:ext cx="539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>
                <a:latin typeface="+mn-ea"/>
              </a:rPr>
              <a:t>口演演題　申告すべき</a:t>
            </a:r>
            <a:r>
              <a:rPr lang="en-US" altLang="ja-JP" b="1" dirty="0">
                <a:latin typeface="+mn-ea"/>
              </a:rPr>
              <a:t>COI</a:t>
            </a:r>
            <a:r>
              <a:rPr lang="ja-JP" altLang="ja-JP" b="1" dirty="0">
                <a:latin typeface="+mn-ea"/>
              </a:rPr>
              <a:t>状態がない場合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7999FD-0011-423A-B408-14A75116F350}"/>
              </a:ext>
            </a:extLst>
          </p:cNvPr>
          <p:cNvSpPr txBox="1"/>
          <p:nvPr/>
        </p:nvSpPr>
        <p:spPr>
          <a:xfrm>
            <a:off x="2373745" y="3860800"/>
            <a:ext cx="8728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>
                <a:latin typeface="+mn-ea"/>
              </a:rPr>
              <a:t>筆頭演者名：〇〇〇〇</a:t>
            </a:r>
            <a:br>
              <a:rPr lang="ja-JP" altLang="ja-JP" sz="2400" dirty="0">
                <a:latin typeface="+mn-ea"/>
              </a:rPr>
            </a:br>
            <a:r>
              <a:rPr lang="ja-JP" altLang="ja-JP" sz="2400" dirty="0">
                <a:latin typeface="+mn-ea"/>
              </a:rPr>
              <a:t>共同演者名：□□□□、△△△△</a:t>
            </a:r>
            <a:br>
              <a:rPr lang="ja-JP" altLang="ja-JP" sz="2400" dirty="0">
                <a:latin typeface="+mn-ea"/>
              </a:rPr>
            </a:br>
            <a:r>
              <a:rPr lang="en-US" altLang="ja-JP" sz="2400" dirty="0">
                <a:latin typeface="+mn-ea"/>
              </a:rPr>
              <a:t> </a:t>
            </a:r>
            <a:br>
              <a:rPr lang="ja-JP" altLang="ja-JP" sz="2400" dirty="0">
                <a:latin typeface="+mn-ea"/>
              </a:rPr>
            </a:br>
            <a:r>
              <a:rPr lang="ja-JP" altLang="ja-JP" sz="2400" dirty="0">
                <a:latin typeface="+mn-ea"/>
              </a:rPr>
              <a:t>筆頭演者ならびに共同演者に開示すべき</a:t>
            </a:r>
            <a:r>
              <a:rPr lang="en-US" altLang="ja-JP" sz="2400" dirty="0">
                <a:latin typeface="+mn-ea"/>
              </a:rPr>
              <a:t>COI</a:t>
            </a:r>
            <a:r>
              <a:rPr lang="ja-JP" altLang="ja-JP" sz="2400" dirty="0">
                <a:latin typeface="+mn-ea"/>
              </a:rPr>
              <a:t>はありません。</a:t>
            </a:r>
            <a:br>
              <a:rPr lang="ja-JP" altLang="ja-JP" sz="2400" dirty="0">
                <a:latin typeface="+mn-ea"/>
              </a:rPr>
            </a:b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802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FC158-88B1-4778-AEA2-8A2941656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638" y="1196422"/>
            <a:ext cx="9144000" cy="1177491"/>
          </a:xfrm>
        </p:spPr>
        <p:txBody>
          <a:bodyPr>
            <a:noAutofit/>
          </a:bodyPr>
          <a:lstStyle/>
          <a:p>
            <a:r>
              <a:rPr lang="ja-JP" altLang="ja-JP" sz="3200" b="1" dirty="0">
                <a:latin typeface="+mn-ea"/>
                <a:ea typeface="+mn-ea"/>
              </a:rPr>
              <a:t>日本</a:t>
            </a:r>
            <a:r>
              <a:rPr lang="en-US" altLang="ja-JP" sz="3200" b="1" dirty="0">
                <a:latin typeface="+mn-ea"/>
                <a:ea typeface="+mn-ea"/>
              </a:rPr>
              <a:t>HPH</a:t>
            </a:r>
            <a:r>
              <a:rPr lang="ja-JP" altLang="ja-JP" sz="3200" b="1" dirty="0">
                <a:latin typeface="+mn-ea"/>
                <a:ea typeface="+mn-ea"/>
              </a:rPr>
              <a:t>ネットワーク</a:t>
            </a:r>
            <a:br>
              <a:rPr lang="ja-JP" altLang="ja-JP" sz="4000" b="1" dirty="0">
                <a:latin typeface="+mn-ea"/>
                <a:ea typeface="+mn-ea"/>
              </a:rPr>
            </a:br>
            <a:r>
              <a:rPr lang="ja-JP" altLang="ja-JP" sz="4400" b="1" dirty="0">
                <a:latin typeface="+mn-ea"/>
                <a:ea typeface="+mn-ea"/>
              </a:rPr>
              <a:t>利益相反（</a:t>
            </a:r>
            <a:r>
              <a:rPr lang="en-US" altLang="ja-JP" sz="4400" b="1" dirty="0">
                <a:latin typeface="+mn-ea"/>
                <a:ea typeface="+mn-ea"/>
              </a:rPr>
              <a:t>COI</a:t>
            </a:r>
            <a:r>
              <a:rPr lang="ja-JP" altLang="ja-JP" sz="4400" b="1" dirty="0">
                <a:latin typeface="+mn-ea"/>
                <a:ea typeface="+mn-ea"/>
              </a:rPr>
              <a:t>）開示</a:t>
            </a:r>
            <a:endParaRPr kumimoji="1" lang="ja-JP" altLang="en-US" sz="4400" b="1" dirty="0">
              <a:latin typeface="+mn-ea"/>
              <a:ea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20740-0722-4F4A-95E4-16A3328D401C}"/>
              </a:ext>
            </a:extLst>
          </p:cNvPr>
          <p:cNvSpPr txBox="1"/>
          <p:nvPr/>
        </p:nvSpPr>
        <p:spPr>
          <a:xfrm>
            <a:off x="10353964" y="138499"/>
            <a:ext cx="183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>
                <a:latin typeface="+mn-ea"/>
              </a:rPr>
              <a:t>様式</a:t>
            </a:r>
            <a:r>
              <a:rPr lang="en-US" altLang="ja-JP" dirty="0">
                <a:latin typeface="+mn-ea"/>
              </a:rPr>
              <a:t>1-2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32D3BB-59BA-4099-A5C2-B9DE509F02E8}"/>
              </a:ext>
            </a:extLst>
          </p:cNvPr>
          <p:cNvSpPr txBox="1"/>
          <p:nvPr/>
        </p:nvSpPr>
        <p:spPr>
          <a:xfrm>
            <a:off x="73891" y="323165"/>
            <a:ext cx="539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/>
              <a:t>口演演題　申告すべき</a:t>
            </a:r>
            <a:r>
              <a:rPr lang="en-US" altLang="ja-JP" b="1" dirty="0"/>
              <a:t>COI</a:t>
            </a:r>
            <a:r>
              <a:rPr lang="ja-JP" altLang="ja-JP" b="1" dirty="0"/>
              <a:t>状態がある場合</a:t>
            </a:r>
            <a:endParaRPr lang="ja-JP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7999FD-0011-423A-B408-14A75116F350}"/>
              </a:ext>
            </a:extLst>
          </p:cNvPr>
          <p:cNvSpPr txBox="1"/>
          <p:nvPr/>
        </p:nvSpPr>
        <p:spPr>
          <a:xfrm>
            <a:off x="2475345" y="2799405"/>
            <a:ext cx="724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>
                <a:latin typeface="+mn-ea"/>
              </a:rPr>
              <a:t>筆頭演者名：〇〇〇〇</a:t>
            </a:r>
            <a:br>
              <a:rPr lang="ja-JP" altLang="ja-JP" sz="2400" dirty="0">
                <a:latin typeface="+mn-ea"/>
              </a:rPr>
            </a:br>
            <a:r>
              <a:rPr lang="ja-JP" altLang="ja-JP" sz="2400" dirty="0">
                <a:latin typeface="+mn-ea"/>
              </a:rPr>
              <a:t>共同演者名：□□□□、△△△△</a:t>
            </a:r>
            <a:endParaRPr kumimoji="1" lang="ja-JP" altLang="en-US" sz="2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6DA33F-A6F2-4997-A70B-1A65C0E0DBF8}"/>
              </a:ext>
            </a:extLst>
          </p:cNvPr>
          <p:cNvSpPr txBox="1"/>
          <p:nvPr/>
        </p:nvSpPr>
        <p:spPr>
          <a:xfrm>
            <a:off x="332509" y="4055895"/>
            <a:ext cx="11859491" cy="200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企業・団体における役職（顧問・相談役を含む）、報酬・給与・賞与のすべて・・・該当する企業・団体名をご記入ください。</a:t>
            </a:r>
            <a:r>
              <a:rPr lang="ja-JP" altLang="ja-JP" sz="800" dirty="0">
                <a:latin typeface="+mn-ea"/>
              </a:rPr>
              <a:t>（以下、該当する企業・団体名）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企業・団体の株式の保有および資本関係（未公開株は時価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ja-JP" sz="1400" dirty="0">
                <a:latin typeface="+mn-ea"/>
              </a:rPr>
              <a:t>万円以上、他は全て）・・・該当する企業・団体名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企業・団体からの研究費・寄付金（年間合計が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ja-JP" sz="1400" dirty="0">
                <a:latin typeface="+mn-ea"/>
              </a:rPr>
              <a:t>万円以上の場合）・・・該当する企業・団体名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企業・団体から上記</a:t>
            </a:r>
            <a:r>
              <a:rPr lang="en-US" altLang="ja-JP" sz="1400" dirty="0">
                <a:latin typeface="+mn-ea"/>
              </a:rPr>
              <a:t>3.</a:t>
            </a:r>
            <a:r>
              <a:rPr lang="ja-JP" altLang="ja-JP" sz="1400" dirty="0">
                <a:latin typeface="+mn-ea"/>
              </a:rPr>
              <a:t>以外の給付（謝礼、講師料、原稿料、指導料、各種ロイヤルティー、融資、保証、飲食、旅行、贈答などの年間合計額が</a:t>
            </a:r>
            <a:endParaRPr lang="en-US" altLang="ja-JP" sz="1400" dirty="0">
              <a:latin typeface="+mn-ea"/>
            </a:endParaRPr>
          </a:p>
          <a:p>
            <a:pPr lvl="0">
              <a:lnSpc>
                <a:spcPct val="150000"/>
              </a:lnSpc>
            </a:pPr>
            <a:r>
              <a:rPr lang="en-US" altLang="ja-JP" sz="1400" dirty="0">
                <a:latin typeface="+mn-ea"/>
              </a:rPr>
              <a:t>30</a:t>
            </a:r>
            <a:r>
              <a:rPr lang="ja-JP" altLang="ja-JP" sz="1400" dirty="0">
                <a:latin typeface="+mn-ea"/>
              </a:rPr>
              <a:t>万円以上の場合）・・・該当する企業・団体名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当該研究に関連して、企業・団体・研究参加者・その家族がもつ知的財産権（特許権、実用新案権などのすべて）・・・該当する企業・団体名</a:t>
            </a:r>
          </a:p>
        </p:txBody>
      </p:sp>
    </p:spTree>
    <p:extLst>
      <p:ext uri="{BB962C8B-B14F-4D97-AF65-F5344CB8AC3E}">
        <p14:creationId xmlns:p14="http://schemas.microsoft.com/office/powerpoint/2010/main" val="403357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212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日本HPHネットワーク 利益相反（COI）開示</vt:lpstr>
      <vt:lpstr>日本HPHネットワーク 利益相反（COI）開示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日本HPHネットワーク 利益相反（COI）開示</dc:title>
  <dc:creator>J-HPH</dc:creator>
  <cp:lastModifiedBy>J-HPH　</cp:lastModifiedBy>
  <cp:revision>2</cp:revision>
  <dcterms:created xsi:type="dcterms:W3CDTF">2018-07-09T04:47:26Z</dcterms:created>
  <dcterms:modified xsi:type="dcterms:W3CDTF">2018-07-09T04:56:50Z</dcterms:modified>
</cp:coreProperties>
</file>