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30279975" cy="42808525"/>
  <p:notesSz cx="6735763" cy="9866313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60" autoAdjust="0"/>
    <p:restoredTop sz="95753" autoAdjust="0"/>
  </p:normalViewPr>
  <p:slideViewPr>
    <p:cSldViewPr showGuides="1">
      <p:cViewPr varScale="1">
        <p:scale>
          <a:sx n="18" d="100"/>
          <a:sy n="18" d="100"/>
        </p:scale>
        <p:origin x="2586" y="66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031" cy="494311"/>
          </a:xfrm>
          <a:prstGeom prst="rect">
            <a:avLst/>
          </a:prstGeom>
        </p:spPr>
        <p:txBody>
          <a:bodyPr vert="horz" lIns="87567" tIns="43784" rIns="87567" bIns="4378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227" y="1"/>
            <a:ext cx="2919031" cy="494311"/>
          </a:xfrm>
          <a:prstGeom prst="rect">
            <a:avLst/>
          </a:prstGeom>
        </p:spPr>
        <p:txBody>
          <a:bodyPr vert="horz" lIns="87567" tIns="43784" rIns="87567" bIns="43784" rtlCol="0"/>
          <a:lstStyle>
            <a:lvl1pPr algn="r">
              <a:defRPr sz="1200"/>
            </a:lvl1pPr>
          </a:lstStyle>
          <a:p>
            <a:fld id="{8953B1F1-D158-4C1D-A913-AEECB8DBA66E}" type="datetimeFigureOut">
              <a:rPr kumimoji="1" lang="ja-JP" altLang="en-US" smtClean="0"/>
              <a:t>2022/8/29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67" tIns="43784" rIns="87567" bIns="4378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76" y="4748748"/>
            <a:ext cx="5389213" cy="3884085"/>
          </a:xfrm>
          <a:prstGeom prst="rect">
            <a:avLst/>
          </a:prstGeom>
        </p:spPr>
        <p:txBody>
          <a:bodyPr vert="horz" lIns="87567" tIns="43784" rIns="87567" bIns="4378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2002"/>
            <a:ext cx="2919031" cy="494311"/>
          </a:xfrm>
          <a:prstGeom prst="rect">
            <a:avLst/>
          </a:prstGeom>
        </p:spPr>
        <p:txBody>
          <a:bodyPr vert="horz" lIns="87567" tIns="43784" rIns="87567" bIns="4378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227" y="9372002"/>
            <a:ext cx="2919031" cy="494311"/>
          </a:xfrm>
          <a:prstGeom prst="rect">
            <a:avLst/>
          </a:prstGeom>
        </p:spPr>
        <p:txBody>
          <a:bodyPr vert="horz" lIns="87567" tIns="43784" rIns="87567" bIns="43784" rtlCol="0" anchor="b"/>
          <a:lstStyle>
            <a:lvl1pPr algn="r">
              <a:defRPr sz="1200"/>
            </a:lvl1pPr>
          </a:lstStyle>
          <a:p>
            <a:fld id="{18506D8A-F23B-410A-8C65-DB5E4A8B4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457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2022/8/29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3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2022/8/29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9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2022/8/29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9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2022/8/29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2022/8/29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8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2022/8/29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85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2022/8/29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8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2022/8/29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3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2022/8/29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14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2022/8/29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7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2022/8/29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56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7C44-EB51-4402-B9C4-0A66023C6A22}" type="datetimeFigureOut">
              <a:rPr kumimoji="1" lang="ja-JP" altLang="en-US" smtClean="0"/>
              <a:pPr/>
              <a:t>2022/8/29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9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C8859CF-F33E-44C4-BE95-1CFEB84CD014}"/>
              </a:ext>
            </a:extLst>
          </p:cNvPr>
          <p:cNvSpPr/>
          <p:nvPr/>
        </p:nvSpPr>
        <p:spPr>
          <a:xfrm>
            <a:off x="848981" y="18703522"/>
            <a:ext cx="2858201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1500" b="1" dirty="0">
                <a:solidFill>
                  <a:schemeClr val="accent5"/>
                </a:solidFill>
                <a:latin typeface="ＭＳ Ｐゴシック" panose="020B0600070205080204" pitchFamily="50" charset="-128"/>
              </a:rPr>
              <a:t>ポスターフォーマット（ご参考）</a:t>
            </a:r>
            <a:endParaRPr lang="en-US" altLang="ja-JP" sz="11500" b="1" dirty="0">
              <a:solidFill>
                <a:schemeClr val="accent5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>
                <a:solidFill>
                  <a:schemeClr val="accent5"/>
                </a:solidFill>
                <a:latin typeface="ＭＳ Ｐゴシック" panose="020B0600070205080204" pitchFamily="50" charset="-128"/>
              </a:rPr>
              <a:t>このページに作成してください。</a:t>
            </a:r>
            <a:endParaRPr lang="en-US" altLang="ja-JP" sz="11500" b="1" dirty="0">
              <a:solidFill>
                <a:schemeClr val="accent5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>
                <a:solidFill>
                  <a:schemeClr val="accent5"/>
                </a:solidFill>
                <a:latin typeface="ＭＳ Ｐゴシック" panose="020B0600070205080204" pitchFamily="50" charset="-128"/>
              </a:rPr>
              <a:t>（作成時は、このテキストを削除してください）</a:t>
            </a:r>
            <a:endParaRPr lang="en-US" altLang="ja-JP" sz="11500" b="1" dirty="0">
              <a:solidFill>
                <a:schemeClr val="accent5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" name="正方形/長方形 4"/>
          <p:cNvSpPr>
            <a:spLocks noChangeArrowheads="1"/>
          </p:cNvSpPr>
          <p:nvPr/>
        </p:nvSpPr>
        <p:spPr bwMode="auto">
          <a:xfrm>
            <a:off x="20788643" y="38398150"/>
            <a:ext cx="8642350" cy="3651771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buNone/>
            </a:pPr>
            <a:endParaRPr lang="en-US" altLang="ja-JP" sz="2400" dirty="0"/>
          </a:p>
          <a:p>
            <a:pPr algn="ctr"/>
            <a:r>
              <a:rPr lang="ja-JP" altLang="en-US" sz="3600" b="1" dirty="0">
                <a:latin typeface="+mn-ea"/>
              </a:rPr>
              <a:t>日本</a:t>
            </a:r>
            <a:r>
              <a:rPr lang="en-US" altLang="ja-JP" sz="3600" b="1" dirty="0">
                <a:latin typeface="+mn-ea"/>
              </a:rPr>
              <a:t>HPH</a:t>
            </a:r>
            <a:r>
              <a:rPr lang="ja-JP" altLang="en-US" sz="3600" b="1" dirty="0">
                <a:latin typeface="+mn-ea"/>
              </a:rPr>
              <a:t>ネットワーク</a:t>
            </a:r>
            <a:endParaRPr lang="en-US" altLang="ja-JP" sz="3600" b="1" dirty="0">
              <a:latin typeface="+mn-ea"/>
            </a:endParaRPr>
          </a:p>
          <a:p>
            <a:pPr algn="ctr"/>
            <a:r>
              <a:rPr lang="ja-JP" altLang="en-US" sz="3600" b="1" dirty="0">
                <a:latin typeface="+mn-ea"/>
              </a:rPr>
              <a:t>利益相反（</a:t>
            </a:r>
            <a:r>
              <a:rPr lang="en-US" altLang="ja-JP" sz="3600" b="1" dirty="0">
                <a:latin typeface="+mn-ea"/>
              </a:rPr>
              <a:t>COI</a:t>
            </a:r>
            <a:r>
              <a:rPr lang="ja-JP" altLang="en-US" sz="3600" b="1" dirty="0">
                <a:latin typeface="+mn-ea"/>
              </a:rPr>
              <a:t>）の開示</a:t>
            </a:r>
            <a:endParaRPr lang="en-US" altLang="ja-JP" sz="3600" b="1" dirty="0">
              <a:latin typeface="+mn-ea"/>
            </a:endParaRPr>
          </a:p>
          <a:p>
            <a:pPr algn="ctr"/>
            <a:endParaRPr lang="ja-JP" altLang="en-US" sz="2400" dirty="0"/>
          </a:p>
          <a:p>
            <a:pPr marL="457200">
              <a:buNone/>
            </a:pPr>
            <a:r>
              <a:rPr lang="ja-JP" altLang="en-US" sz="2800" dirty="0"/>
              <a:t>筆頭演者名：〇〇〇〇</a:t>
            </a:r>
          </a:p>
          <a:p>
            <a:pPr marL="457200">
              <a:buNone/>
            </a:pPr>
            <a:r>
              <a:rPr lang="ja-JP" altLang="en-US" sz="2800" dirty="0"/>
              <a:t>共同演者名：□□□□、△△△△</a:t>
            </a:r>
            <a:endParaRPr lang="en-US" altLang="ja-JP" sz="2800" dirty="0"/>
          </a:p>
          <a:p>
            <a:pPr algn="ctr">
              <a:buNone/>
            </a:pPr>
            <a:endParaRPr lang="ja-JP" altLang="en-US" sz="2800" dirty="0"/>
          </a:p>
          <a:p>
            <a:pPr algn="ctr">
              <a:buNone/>
            </a:pPr>
            <a:r>
              <a:rPr lang="ja-JP" altLang="en-US" sz="2400" dirty="0"/>
              <a:t>筆頭演者ならびに共同演者に開示すべき</a:t>
            </a:r>
            <a:r>
              <a:rPr lang="en-US" altLang="ja-JP" sz="2400" dirty="0"/>
              <a:t>COI</a:t>
            </a:r>
            <a:r>
              <a:rPr lang="ja-JP" altLang="en-US" sz="2400" dirty="0"/>
              <a:t>はありません。</a:t>
            </a:r>
            <a:endParaRPr kumimoji="0" lang="ja-JP" altLang="en-US" sz="2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869CDD-F9A5-4914-89CD-A3494D2C6DBE}"/>
              </a:ext>
            </a:extLst>
          </p:cNvPr>
          <p:cNvSpPr txBox="1"/>
          <p:nvPr/>
        </p:nvSpPr>
        <p:spPr>
          <a:xfrm>
            <a:off x="744231" y="533094"/>
            <a:ext cx="136429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■研究報告</a:t>
            </a:r>
            <a:r>
              <a:rPr lang="ja-JP" altLang="en-US" sz="48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または■</a:t>
            </a:r>
            <a:r>
              <a:rPr kumimoji="1" lang="ja-JP" altLang="en-US" sz="48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実践報告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558E5FF-07B2-47EC-A268-2EDFAAFB21B4}"/>
              </a:ext>
            </a:extLst>
          </p:cNvPr>
          <p:cNvSpPr txBox="1"/>
          <p:nvPr/>
        </p:nvSpPr>
        <p:spPr>
          <a:xfrm>
            <a:off x="848981" y="1364091"/>
            <a:ext cx="29124654" cy="135421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演題名</a:t>
            </a:r>
            <a:endParaRPr kumimoji="1" lang="en-US" altLang="ja-JP" sz="6000" dirty="0"/>
          </a:p>
        </p:txBody>
      </p:sp>
      <p:sp>
        <p:nvSpPr>
          <p:cNvPr id="12" name="正方形/長方形 4">
            <a:extLst>
              <a:ext uri="{FF2B5EF4-FFF2-40B4-BE49-F238E27FC236}">
                <a16:creationId xmlns:a16="http://schemas.microsoft.com/office/drawing/2014/main" id="{91303A5D-0EAD-4583-B2E1-0C0E27D72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4971" y="41444433"/>
            <a:ext cx="13737512" cy="605488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628650" indent="-95250"/>
            <a:r>
              <a:rPr lang="en-US" altLang="ja-JP" sz="4400" dirty="0"/>
              <a:t>E-</a:t>
            </a:r>
            <a:r>
              <a:rPr lang="en-US" altLang="ja-JP" sz="4400" dirty="0" err="1"/>
              <a:t>Maill</a:t>
            </a:r>
            <a:endParaRPr lang="ja-JP" altLang="en-US" sz="4400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02295FC-3343-4A97-AB4F-99617A3FD2EF}"/>
              </a:ext>
            </a:extLst>
          </p:cNvPr>
          <p:cNvSpPr/>
          <p:nvPr/>
        </p:nvSpPr>
        <p:spPr>
          <a:xfrm>
            <a:off x="744231" y="41444433"/>
            <a:ext cx="5250740" cy="6054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b="1" dirty="0">
                <a:solidFill>
                  <a:schemeClr val="tx1"/>
                </a:solidFill>
              </a:rPr>
              <a:t>お問い合わせ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5C9BC7-4FEA-4CA8-BC2C-6D47E73C030D}"/>
              </a:ext>
            </a:extLst>
          </p:cNvPr>
          <p:cNvSpPr txBox="1"/>
          <p:nvPr/>
        </p:nvSpPr>
        <p:spPr>
          <a:xfrm>
            <a:off x="848981" y="2720913"/>
            <a:ext cx="29124654" cy="101566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6000" dirty="0">
                <a:latin typeface="+mn-ea"/>
              </a:rPr>
              <a:t>筆頭演者</a:t>
            </a:r>
            <a:r>
              <a:rPr kumimoji="1" lang="en-US" altLang="ja-JP" sz="6000" baseline="30000" dirty="0">
                <a:latin typeface="+mn-ea"/>
              </a:rPr>
              <a:t>1</a:t>
            </a:r>
            <a:r>
              <a:rPr kumimoji="1" lang="ja-JP" altLang="en-US" sz="6000" baseline="30000" dirty="0">
                <a:latin typeface="+mn-ea"/>
              </a:rPr>
              <a:t>）</a:t>
            </a:r>
            <a:r>
              <a:rPr kumimoji="1" lang="ja-JP" altLang="en-US" sz="6000" dirty="0">
                <a:latin typeface="+mn-ea"/>
              </a:rPr>
              <a:t>、共同研究</a:t>
            </a:r>
            <a:r>
              <a:rPr lang="ja-JP" altLang="en-US" sz="6000" dirty="0">
                <a:latin typeface="+mn-ea"/>
              </a:rPr>
              <a:t>者</a:t>
            </a:r>
            <a:r>
              <a:rPr kumimoji="1" lang="en-US" altLang="ja-JP" sz="6000" baseline="30000" dirty="0">
                <a:latin typeface="+mn-ea"/>
              </a:rPr>
              <a:t>2</a:t>
            </a:r>
            <a:r>
              <a:rPr kumimoji="1" lang="ja-JP" altLang="en-US" sz="6000" baseline="30000" dirty="0">
                <a:latin typeface="+mn-ea"/>
              </a:rPr>
              <a:t>） </a:t>
            </a:r>
            <a:r>
              <a:rPr kumimoji="1" lang="ja-JP" altLang="en-US" sz="6000" dirty="0">
                <a:latin typeface="+mn-ea"/>
              </a:rPr>
              <a:t>、共同研究者</a:t>
            </a:r>
            <a:r>
              <a:rPr kumimoji="1" lang="en-US" altLang="ja-JP" sz="6000" baseline="30000" dirty="0">
                <a:latin typeface="+mn-ea"/>
              </a:rPr>
              <a:t>3</a:t>
            </a:r>
            <a:r>
              <a:rPr kumimoji="1" lang="ja-JP" altLang="en-US" sz="6000" baseline="30000" dirty="0">
                <a:latin typeface="+mn-ea"/>
              </a:rPr>
              <a:t>）</a:t>
            </a:r>
            <a:endParaRPr kumimoji="1" lang="en-US" altLang="ja-JP" sz="6000" dirty="0">
              <a:latin typeface="+mn-ea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94BF1C5-8206-464A-9953-1A8258EC9CE7}"/>
              </a:ext>
            </a:extLst>
          </p:cNvPr>
          <p:cNvSpPr txBox="1"/>
          <p:nvPr/>
        </p:nvSpPr>
        <p:spPr>
          <a:xfrm>
            <a:off x="834868" y="3748310"/>
            <a:ext cx="29124654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4000" dirty="0">
                <a:latin typeface="+mn-ea"/>
              </a:rPr>
              <a:t>1</a:t>
            </a:r>
            <a:r>
              <a:rPr kumimoji="1" lang="ja-JP" altLang="en-US" sz="4000" dirty="0">
                <a:latin typeface="+mn-ea"/>
              </a:rPr>
              <a:t>）所属事業所、</a:t>
            </a:r>
            <a:r>
              <a:rPr kumimoji="1" lang="en-US" altLang="ja-JP" sz="4000" dirty="0">
                <a:latin typeface="+mn-ea"/>
              </a:rPr>
              <a:t>2</a:t>
            </a:r>
            <a:r>
              <a:rPr kumimoji="1" lang="ja-JP" altLang="en-US" sz="4000" dirty="0">
                <a:latin typeface="+mn-ea"/>
              </a:rPr>
              <a:t>）所属事業所 、</a:t>
            </a:r>
            <a:r>
              <a:rPr kumimoji="1" lang="en-US" altLang="ja-JP" sz="4000" dirty="0">
                <a:latin typeface="+mn-ea"/>
              </a:rPr>
              <a:t>3</a:t>
            </a:r>
            <a:r>
              <a:rPr kumimoji="1" lang="ja-JP" altLang="en-US" sz="4000" dirty="0">
                <a:latin typeface="+mn-ea"/>
              </a:rPr>
              <a:t>）所属事業所</a:t>
            </a:r>
            <a:endParaRPr kumimoji="1" lang="en-US" altLang="ja-JP" sz="4000" dirty="0">
              <a:latin typeface="+mn-ea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4B8416F-C6F4-40DC-ACD9-0B82E1A60A38}"/>
              </a:ext>
            </a:extLst>
          </p:cNvPr>
          <p:cNvSpPr txBox="1"/>
          <p:nvPr/>
        </p:nvSpPr>
        <p:spPr>
          <a:xfrm>
            <a:off x="834868" y="5612963"/>
            <a:ext cx="13552297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latin typeface="+mn-ea"/>
              </a:rPr>
              <a:t>１</a:t>
            </a:r>
            <a:r>
              <a:rPr lang="en-US" altLang="ja-JP" sz="6000" b="1" dirty="0">
                <a:latin typeface="+mn-ea"/>
              </a:rPr>
              <a:t>.</a:t>
            </a:r>
            <a:r>
              <a:rPr lang="ja-JP" altLang="en-US" sz="6000" b="1" dirty="0">
                <a:latin typeface="+mn-ea"/>
              </a:rPr>
              <a:t> 背景・目的</a:t>
            </a:r>
            <a:endParaRPr kumimoji="1" lang="en-US" altLang="ja-JP" sz="6000" b="1" dirty="0">
              <a:latin typeface="+mn-ea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8A07081-7D00-4640-9908-A6DE9EAD58BD}"/>
              </a:ext>
            </a:extLst>
          </p:cNvPr>
          <p:cNvSpPr txBox="1"/>
          <p:nvPr/>
        </p:nvSpPr>
        <p:spPr>
          <a:xfrm>
            <a:off x="15644043" y="5578535"/>
            <a:ext cx="13552297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latin typeface="+mn-ea"/>
              </a:rPr>
              <a:t>２</a:t>
            </a:r>
            <a:r>
              <a:rPr lang="en-US" altLang="ja-JP" sz="6000" b="1" dirty="0">
                <a:latin typeface="+mn-ea"/>
              </a:rPr>
              <a:t>.</a:t>
            </a:r>
            <a:r>
              <a:rPr lang="ja-JP" altLang="en-US" sz="6000" b="1" dirty="0">
                <a:latin typeface="+mn-ea"/>
              </a:rPr>
              <a:t> 研究方法</a:t>
            </a:r>
            <a:endParaRPr lang="en-US" altLang="ja-JP" sz="6000" b="1" dirty="0">
              <a:latin typeface="+mn-ea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17C3C44-29BC-45E3-B754-020531099311}"/>
              </a:ext>
            </a:extLst>
          </p:cNvPr>
          <p:cNvSpPr txBox="1"/>
          <p:nvPr/>
        </p:nvSpPr>
        <p:spPr>
          <a:xfrm>
            <a:off x="744231" y="13811969"/>
            <a:ext cx="13552297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latin typeface="+mn-ea"/>
              </a:rPr>
              <a:t>３</a:t>
            </a:r>
            <a:r>
              <a:rPr lang="en-US" altLang="ja-JP" sz="6000" b="1" dirty="0">
                <a:latin typeface="+mn-ea"/>
              </a:rPr>
              <a:t>.</a:t>
            </a:r>
            <a:r>
              <a:rPr lang="ja-JP" altLang="en-US" sz="6000" b="1" dirty="0">
                <a:latin typeface="+mn-ea"/>
              </a:rPr>
              <a:t> 結果</a:t>
            </a:r>
            <a:endParaRPr kumimoji="1" lang="en-US" altLang="ja-JP" sz="6000" b="1" dirty="0">
              <a:latin typeface="+mn-ea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40841F1-C02A-4081-9504-E35ED6FE43D5}"/>
              </a:ext>
            </a:extLst>
          </p:cNvPr>
          <p:cNvSpPr txBox="1"/>
          <p:nvPr/>
        </p:nvSpPr>
        <p:spPr>
          <a:xfrm>
            <a:off x="744230" y="32997550"/>
            <a:ext cx="13552297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latin typeface="+mn-ea"/>
              </a:rPr>
              <a:t>４</a:t>
            </a:r>
            <a:r>
              <a:rPr lang="en-US" altLang="ja-JP" sz="6000" b="1" dirty="0">
                <a:latin typeface="+mn-ea"/>
              </a:rPr>
              <a:t>.</a:t>
            </a:r>
            <a:r>
              <a:rPr lang="ja-JP" altLang="en-US" sz="6000" b="1" dirty="0">
                <a:latin typeface="+mn-ea"/>
              </a:rPr>
              <a:t> 考察</a:t>
            </a:r>
            <a:endParaRPr kumimoji="1" lang="en-US" altLang="ja-JP" sz="6000" b="1" dirty="0">
              <a:latin typeface="+mn-ea"/>
            </a:endParaRPr>
          </a:p>
        </p:txBody>
      </p:sp>
      <p:sp>
        <p:nvSpPr>
          <p:cNvPr id="22" name="正方形/長方形 4">
            <a:extLst>
              <a:ext uri="{FF2B5EF4-FFF2-40B4-BE49-F238E27FC236}">
                <a16:creationId xmlns:a16="http://schemas.microsoft.com/office/drawing/2014/main" id="{B38626EE-15DD-4E0F-B841-38E8D3CF7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30" y="38398150"/>
            <a:ext cx="18988253" cy="2643659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buNone/>
            </a:pPr>
            <a:endParaRPr lang="en-US" altLang="ja-JP" sz="2400" dirty="0"/>
          </a:p>
          <a:p>
            <a:pPr marL="457200"/>
            <a:r>
              <a:rPr lang="ja-JP" altLang="en-US" sz="4800" b="1" dirty="0"/>
              <a:t>参考文献</a:t>
            </a:r>
            <a:endParaRPr lang="en-US" altLang="ja-JP" sz="4800" b="1" dirty="0"/>
          </a:p>
          <a:p>
            <a:pPr marL="457200"/>
            <a:r>
              <a:rPr lang="en-US" altLang="ja-JP" sz="3200" b="1" dirty="0"/>
              <a:t>a) </a:t>
            </a:r>
            <a:r>
              <a:rPr lang="ja-JP" altLang="en-US" sz="3200" b="1" dirty="0"/>
              <a:t>○○○○○、ｂ</a:t>
            </a:r>
            <a:r>
              <a:rPr lang="en-US" altLang="ja-JP" sz="3200" b="1" dirty="0"/>
              <a:t>)</a:t>
            </a:r>
            <a:r>
              <a:rPr lang="ja-JP" altLang="en-US" sz="3200" b="1" dirty="0"/>
              <a:t>○○○○○、ｃ）○○○○○</a:t>
            </a:r>
            <a:endParaRPr lang="en-US" altLang="ja-JP" sz="3200" b="1" dirty="0"/>
          </a:p>
          <a:p>
            <a:pPr marL="457200"/>
            <a:endParaRPr lang="ja-JP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0837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8FCA5DAA-44CB-4071-BF1C-5EE1430F76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26828" y="18223542"/>
            <a:ext cx="10294621" cy="4569552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15490916" y="24465073"/>
            <a:ext cx="13975342" cy="172795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02" y="17403540"/>
            <a:ext cx="13772302" cy="15340305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782449" y="5465446"/>
            <a:ext cx="28582012" cy="71352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ポスタースライドのサイズは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A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０版（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841mm×1189mm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）です。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通常パソコンに初期状態でインストールされている、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OS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標準フォントをお使いください。</a:t>
            </a: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日本語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 UD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フォント、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 err="1">
                <a:solidFill>
                  <a:schemeClr val="tx1"/>
                </a:solidFill>
                <a:latin typeface="+mn-ea"/>
              </a:rPr>
              <a:t>Meiryo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 UI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、メイリオ、游ゴシック・游明朝、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 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明朝、ヒラギノ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英　 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 Arial, Arial Black, Arial Narrow, Times New Roman, Century, Century Gothic, Courier, Courier New, Georgia</a:t>
            </a:r>
          </a:p>
          <a:p>
            <a:r>
              <a:rPr kumimoji="1"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kumimoji="1"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3600" dirty="0">
                <a:solidFill>
                  <a:schemeClr val="tx1"/>
                </a:solidFill>
                <a:latin typeface="+mn-ea"/>
              </a:rPr>
              <a:t>文字サイズ</a:t>
            </a:r>
            <a:r>
              <a:rPr kumimoji="1" lang="en-US" altLang="ja-JP" sz="3600" dirty="0">
                <a:solidFill>
                  <a:schemeClr val="tx1"/>
                </a:solidFill>
                <a:latin typeface="+mn-ea"/>
              </a:rPr>
              <a:t>】</a:t>
            </a:r>
            <a:r>
              <a:rPr kumimoji="1" lang="ja-JP" altLang="en-US" sz="3600" dirty="0">
                <a:solidFill>
                  <a:schemeClr val="tx1"/>
                </a:solidFill>
                <a:latin typeface="+mn-ea"/>
              </a:rPr>
              <a:t>小見出６０ポイント以上、本文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３６～４０ポイント（推奨）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・利益相反（</a:t>
            </a:r>
            <a:r>
              <a:rPr lang="en-US" altLang="ja-JP" sz="3600" b="1" dirty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）の開示について</a:t>
            </a:r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の有無にかかわらず、演題発表時にポスターで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状態を開示してください。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共同研究者全員について、申請時から遡って過去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3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年以内において、当該研究と利害のある企業または団体との利益相反について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記載してください。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HOME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＞研究・資料＞利益相反（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COI)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開示　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i="1" dirty="0">
                <a:solidFill>
                  <a:srgbClr val="0070C0"/>
                </a:solidFill>
                <a:latin typeface="+mn-ea"/>
              </a:rPr>
              <a:t>https://www.hphnet.jp/study-data/2604/</a:t>
            </a:r>
          </a:p>
          <a:p>
            <a:endParaRPr kumimoji="1" lang="ja-JP" altLang="en-US" sz="3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26023AF-A3E4-4B22-B068-96B92A688B06}"/>
              </a:ext>
            </a:extLst>
          </p:cNvPr>
          <p:cNvSpPr/>
          <p:nvPr/>
        </p:nvSpPr>
        <p:spPr>
          <a:xfrm>
            <a:off x="848981" y="849226"/>
            <a:ext cx="285820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54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ポスターは１ページ目のみが投稿されますので発表用は１ページ目に制作をお願いいたします。</a:t>
            </a:r>
            <a:endParaRPr lang="en-US" altLang="ja-JP" sz="54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演題・筆頭演者・共同研究者情報を記載してください。</a:t>
            </a:r>
            <a:endParaRPr lang="en-US" altLang="ja-JP" sz="5400" b="1" dirty="0">
              <a:solidFill>
                <a:srgbClr val="FF0000"/>
              </a:solidFill>
              <a:latin typeface="+mn-ea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ポスター末尾には、「抄録に関するお問い合わせ先（</a:t>
            </a:r>
            <a:r>
              <a:rPr lang="en-US" altLang="ja-JP" sz="5400" b="1" dirty="0">
                <a:solidFill>
                  <a:srgbClr val="FF0000"/>
                </a:solidFill>
                <a:latin typeface="+mn-ea"/>
              </a:rPr>
              <a:t>E-Mail</a:t>
            </a: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）」・日本</a:t>
            </a:r>
            <a:r>
              <a:rPr lang="en-US" altLang="ja-JP" sz="5400" b="1" dirty="0">
                <a:solidFill>
                  <a:srgbClr val="FF0000"/>
                </a:solidFill>
                <a:latin typeface="+mn-ea"/>
              </a:rPr>
              <a:t>HPH</a:t>
            </a: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ネットワーク利益相反（</a:t>
            </a:r>
            <a:r>
              <a:rPr lang="en-US" altLang="ja-JP" sz="5400" b="1" dirty="0">
                <a:solidFill>
                  <a:srgbClr val="FF0000"/>
                </a:solidFill>
                <a:latin typeface="+mn-ea"/>
              </a:rPr>
              <a:t>COI</a:t>
            </a: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）開示をご記入ください。</a:t>
            </a:r>
            <a:endParaRPr lang="en-US" altLang="ja-JP" sz="54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41016" y="14212773"/>
            <a:ext cx="7200800" cy="11308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/>
              <a:t>レイアウトサンプル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16FC7E2-8D4D-4BBE-BED5-51D90E0AD282}"/>
              </a:ext>
            </a:extLst>
          </p:cNvPr>
          <p:cNvSpPr/>
          <p:nvPr/>
        </p:nvSpPr>
        <p:spPr>
          <a:xfrm>
            <a:off x="599326" y="15825284"/>
            <a:ext cx="13975342" cy="172795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FC3EBB-3E6B-4A6C-BB97-786C25AAB79D}"/>
              </a:ext>
            </a:extLst>
          </p:cNvPr>
          <p:cNvSpPr txBox="1"/>
          <p:nvPr/>
        </p:nvSpPr>
        <p:spPr>
          <a:xfrm>
            <a:off x="781883" y="16042061"/>
            <a:ext cx="13771749" cy="16927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bg1"/>
                </a:solidFill>
              </a:rPr>
              <a:t>研究報告／実践報告</a:t>
            </a:r>
            <a:endParaRPr kumimoji="1" lang="en-US" altLang="ja-JP" sz="2000" b="1" dirty="0">
              <a:solidFill>
                <a:schemeClr val="bg1"/>
              </a:solidFill>
            </a:endParaRPr>
          </a:p>
          <a:p>
            <a:r>
              <a:rPr kumimoji="1" lang="ja-JP" altLang="en-US" sz="3600" b="1" dirty="0">
                <a:solidFill>
                  <a:schemeClr val="bg1"/>
                </a:solidFill>
              </a:rPr>
              <a:t>タイトル</a:t>
            </a:r>
            <a:endParaRPr kumimoji="1" lang="en-US" altLang="ja-JP" sz="36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氏名・共同研究者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（都道府県・法人・事業所・職種）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E90C0C3-55C4-4D5C-8FB8-745B4838CD46}"/>
              </a:ext>
            </a:extLst>
          </p:cNvPr>
          <p:cNvSpPr txBox="1"/>
          <p:nvPr/>
        </p:nvSpPr>
        <p:spPr>
          <a:xfrm>
            <a:off x="15694509" y="24805899"/>
            <a:ext cx="13771749" cy="12003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200" b="1" dirty="0">
                <a:solidFill>
                  <a:schemeClr val="bg1"/>
                </a:solidFill>
              </a:rPr>
              <a:t>タイトル・氏名・県・事業所等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C80AA95-4EA0-4B95-82A7-9EC96F56951E}"/>
              </a:ext>
            </a:extLst>
          </p:cNvPr>
          <p:cNvSpPr txBox="1"/>
          <p:nvPr/>
        </p:nvSpPr>
        <p:spPr>
          <a:xfrm>
            <a:off x="10063576" y="28866305"/>
            <a:ext cx="4280860" cy="286232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/>
              <a:t>利益相反（</a:t>
            </a:r>
            <a:r>
              <a:rPr kumimoji="1" lang="en-US" altLang="ja-JP" sz="3600" dirty="0"/>
              <a:t>COI</a:t>
            </a:r>
            <a:r>
              <a:rPr kumimoji="1" lang="ja-JP" altLang="en-US" sz="3600" dirty="0"/>
              <a:t>）</a:t>
            </a:r>
            <a:endParaRPr kumimoji="1" lang="en-US" altLang="ja-JP" sz="3600" dirty="0"/>
          </a:p>
          <a:p>
            <a:pPr algn="ctr"/>
            <a:r>
              <a:rPr kumimoji="1" lang="ja-JP" altLang="en-US" sz="3600" dirty="0"/>
              <a:t>の開示</a:t>
            </a:r>
            <a:endParaRPr kumimoji="1" lang="en-US" altLang="ja-JP" sz="3600" dirty="0"/>
          </a:p>
          <a:p>
            <a:pPr algn="ctr"/>
            <a:endParaRPr lang="en-US" altLang="ja-JP" sz="3600" dirty="0"/>
          </a:p>
          <a:p>
            <a:pPr algn="ctr"/>
            <a:endParaRPr kumimoji="1" lang="en-US" altLang="ja-JP" sz="3600" dirty="0"/>
          </a:p>
          <a:p>
            <a:pPr algn="ctr"/>
            <a:endParaRPr kumimoji="1" lang="ja-JP" altLang="en-US" sz="3600" dirty="0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9A0A7EB8-FC31-47FC-AE0D-BD62E2562C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30015" y="26055140"/>
            <a:ext cx="10843420" cy="14077418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137B381-E09E-4774-B02B-CE5715B6B6F9}"/>
              </a:ext>
            </a:extLst>
          </p:cNvPr>
          <p:cNvSpPr/>
          <p:nvPr/>
        </p:nvSpPr>
        <p:spPr>
          <a:xfrm flipV="1">
            <a:off x="17444091" y="17988092"/>
            <a:ext cx="3165474" cy="1636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矢印: 下 19">
            <a:extLst>
              <a:ext uri="{FF2B5EF4-FFF2-40B4-BE49-F238E27FC236}">
                <a16:creationId xmlns:a16="http://schemas.microsoft.com/office/drawing/2014/main" id="{5299E66A-D9C8-46B5-AF7F-E028ADD79F1E}"/>
              </a:ext>
            </a:extLst>
          </p:cNvPr>
          <p:cNvSpPr/>
          <p:nvPr/>
        </p:nvSpPr>
        <p:spPr>
          <a:xfrm>
            <a:off x="23363649" y="21957561"/>
            <a:ext cx="2376264" cy="2147803"/>
          </a:xfrm>
          <a:prstGeom prst="downArrow">
            <a:avLst>
              <a:gd name="adj1" fmla="val 26320"/>
              <a:gd name="adj2" fmla="val 4017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8BA2C2D-FA7B-4140-A7D6-8B00D27351DF}"/>
              </a:ext>
            </a:extLst>
          </p:cNvPr>
          <p:cNvSpPr txBox="1"/>
          <p:nvPr/>
        </p:nvSpPr>
        <p:spPr>
          <a:xfrm>
            <a:off x="16143734" y="16361688"/>
            <a:ext cx="135444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/>
              <a:t>複数のスライドを張り付ける場合は、作成したスライドをコピーして「画像」で貼り付けます。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4B6697A-1414-4A60-A3EA-534707179EDB}"/>
              </a:ext>
            </a:extLst>
          </p:cNvPr>
          <p:cNvSpPr txBox="1"/>
          <p:nvPr/>
        </p:nvSpPr>
        <p:spPr>
          <a:xfrm>
            <a:off x="24551781" y="37476118"/>
            <a:ext cx="3168352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2400" dirty="0"/>
          </a:p>
          <a:p>
            <a:pPr algn="ctr"/>
            <a:r>
              <a:rPr kumimoji="1" lang="ja-JP" altLang="en-US" sz="2400" dirty="0"/>
              <a:t>利益相反（</a:t>
            </a:r>
            <a:r>
              <a:rPr kumimoji="1" lang="en-US" altLang="ja-JP" sz="2400" dirty="0"/>
              <a:t>COI</a:t>
            </a:r>
            <a:r>
              <a:rPr kumimoji="1" lang="ja-JP" altLang="en-US" sz="2400" dirty="0"/>
              <a:t>）開示</a:t>
            </a:r>
            <a:endParaRPr kumimoji="1" lang="en-US" altLang="ja-JP" sz="2400" dirty="0"/>
          </a:p>
          <a:p>
            <a:pPr algn="ctr"/>
            <a:endParaRPr lang="en-US" altLang="ja-JP" sz="2400" dirty="0"/>
          </a:p>
          <a:p>
            <a:pPr algn="ctr"/>
            <a:endParaRPr kumimoji="1" lang="en-US" altLang="ja-JP" sz="2400" dirty="0"/>
          </a:p>
          <a:p>
            <a:pPr algn="ctr"/>
            <a:endParaRPr lang="en-US" altLang="ja-JP" sz="2400" dirty="0"/>
          </a:p>
          <a:p>
            <a:pPr algn="ctr"/>
            <a:endParaRPr kumimoji="1" lang="ja-JP" altLang="en-US" sz="24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122745A-F720-4377-BD3A-90FE241353EB}"/>
              </a:ext>
            </a:extLst>
          </p:cNvPr>
          <p:cNvSpPr txBox="1"/>
          <p:nvPr/>
        </p:nvSpPr>
        <p:spPr>
          <a:xfrm>
            <a:off x="3474691" y="31251573"/>
            <a:ext cx="6332217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お問い合わせ</a:t>
            </a:r>
            <a:r>
              <a:rPr kumimoji="1" lang="en-US" altLang="ja-JP" sz="2000" b="1" dirty="0"/>
              <a:t>】</a:t>
            </a:r>
          </a:p>
          <a:p>
            <a:r>
              <a:rPr lang="en-US" altLang="ja-JP" sz="2000" b="1" dirty="0"/>
              <a:t>E-</a:t>
            </a:r>
            <a:r>
              <a:rPr lang="en-US" altLang="ja-JP" sz="2000" b="1" dirty="0" err="1"/>
              <a:t>Maill</a:t>
            </a:r>
            <a:endParaRPr kumimoji="1" lang="ja-JP" altLang="en-US" sz="20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BA26992-88D5-435B-BB29-786A9F9DD3E6}"/>
              </a:ext>
            </a:extLst>
          </p:cNvPr>
          <p:cNvSpPr txBox="1"/>
          <p:nvPr/>
        </p:nvSpPr>
        <p:spPr>
          <a:xfrm>
            <a:off x="17503900" y="40138324"/>
            <a:ext cx="6211329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お問い合わせ</a:t>
            </a:r>
            <a:r>
              <a:rPr kumimoji="1" lang="en-US" altLang="ja-JP" sz="2000" b="1" dirty="0"/>
              <a:t>】</a:t>
            </a:r>
          </a:p>
          <a:p>
            <a:r>
              <a:rPr lang="ja-JP" altLang="en-US" sz="2000" b="1" dirty="0"/>
              <a:t>　</a:t>
            </a:r>
            <a:r>
              <a:rPr lang="en-US" altLang="ja-JP" sz="2000" b="1" dirty="0"/>
              <a:t>E-</a:t>
            </a:r>
            <a:r>
              <a:rPr lang="en-US" altLang="ja-JP" sz="2000" b="1" dirty="0" err="1"/>
              <a:t>Maill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0080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471</Words>
  <Application>Microsoft Office PowerPoint</Application>
  <PresentationFormat>ユーザー設定</PresentationFormat>
  <Paragraphs>56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游ゴシック</vt:lpstr>
      <vt:lpstr>游ゴシック Medium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日本HPHネットワーク事務局</dc:creator>
  <cp:lastModifiedBy>日本HPHネットワーク 事務局</cp:lastModifiedBy>
  <cp:revision>45</cp:revision>
  <cp:lastPrinted>2021-07-12T08:10:09Z</cp:lastPrinted>
  <dcterms:created xsi:type="dcterms:W3CDTF">2017-04-12T03:50:14Z</dcterms:created>
  <dcterms:modified xsi:type="dcterms:W3CDTF">2022-08-29T03:36:09Z</dcterms:modified>
</cp:coreProperties>
</file>